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DM Sans" panose="020B0604020202020204" charset="0"/>
      <p:regular r:id="rId15"/>
    </p:embeddedFont>
    <p:embeddedFont>
      <p:font typeface="DM Sans Bold" panose="020B0604020202020204" charset="0"/>
      <p:regular r:id="rId16"/>
    </p:embeddedFont>
    <p:embeddedFont>
      <p:font typeface="DM Sans Bold Italics" panose="020B0604020202020204" charset="0"/>
      <p:regular r:id="rId17"/>
    </p:embeddedFont>
    <p:embeddedFont>
      <p:font typeface="Poppins Bold" panose="020B0604020202020204" charset="0"/>
      <p:regular r:id="rId18"/>
    </p:embeddedFont>
    <p:embeddedFont>
      <p:font typeface="Questrial" panose="020B0604020202020204" charset="0"/>
      <p:regular r:id="rId19"/>
    </p:embeddedFont>
    <p:embeddedFont>
      <p:font typeface="TT Chocolates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68" d="100"/>
          <a:sy n="68" d="100"/>
        </p:scale>
        <p:origin x="8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534589" y="863981"/>
            <a:ext cx="6056638" cy="329438"/>
          </a:xfrm>
          <a:prstGeom prst="rect">
            <a:avLst/>
          </a:prstGeom>
        </p:spPr>
        <p:txBody>
          <a:bodyPr lIns="0" tIns="0" rIns="0" bIns="0" rtlCol="0" anchor="t">
            <a:spAutoFit/>
          </a:bodyPr>
          <a:lstStyle/>
          <a:p>
            <a:pPr marL="0" lvl="0" indent="0">
              <a:lnSpc>
                <a:spcPts val="2595"/>
              </a:lnSpc>
            </a:pPr>
            <a:r>
              <a:rPr lang="en-US" sz="2199">
                <a:solidFill>
                  <a:srgbClr val="231076"/>
                </a:solidFill>
                <a:latin typeface="TT Chocolates Bold"/>
              </a:rPr>
              <a:t>UNIVERSITY OF BASRAH / COLLEGE OF SCIENCE  </a:t>
            </a:r>
          </a:p>
        </p:txBody>
      </p:sp>
      <p:sp>
        <p:nvSpPr>
          <p:cNvPr id="12" name="TextBox 12"/>
          <p:cNvSpPr txBox="1"/>
          <p:nvPr/>
        </p:nvSpPr>
        <p:spPr>
          <a:xfrm>
            <a:off x="1120977" y="2490192"/>
            <a:ext cx="1496764" cy="441325"/>
          </a:xfrm>
          <a:prstGeom prst="rect">
            <a:avLst/>
          </a:prstGeom>
        </p:spPr>
        <p:txBody>
          <a:bodyPr lIns="0" tIns="0" rIns="0" bIns="0" rtlCol="0" anchor="t">
            <a:spAutoFit/>
          </a:bodyPr>
          <a:lstStyle/>
          <a:p>
            <a:pPr algn="ctr">
              <a:lnSpc>
                <a:spcPts val="3499"/>
              </a:lnSpc>
              <a:spcBef>
                <a:spcPct val="0"/>
              </a:spcBef>
            </a:pPr>
            <a:r>
              <a:rPr lang="en-US" sz="2499" dirty="0">
                <a:solidFill>
                  <a:srgbClr val="000000"/>
                </a:solidFill>
                <a:latin typeface="Poppins Bold"/>
              </a:rPr>
              <a:t>lecture  9</a:t>
            </a:r>
          </a:p>
        </p:txBody>
      </p:sp>
      <p:sp>
        <p:nvSpPr>
          <p:cNvPr id="13" name="TextBox 13"/>
          <p:cNvSpPr txBox="1"/>
          <p:nvPr/>
        </p:nvSpPr>
        <p:spPr>
          <a:xfrm>
            <a:off x="4490716" y="3577081"/>
            <a:ext cx="8319433" cy="2149780"/>
          </a:xfrm>
          <a:prstGeom prst="rect">
            <a:avLst/>
          </a:prstGeom>
        </p:spPr>
        <p:txBody>
          <a:bodyPr lIns="0" tIns="0" rIns="0" bIns="0" rtlCol="0" anchor="t">
            <a:spAutoFit/>
          </a:bodyPr>
          <a:lstStyle/>
          <a:p>
            <a:pPr>
              <a:lnSpc>
                <a:spcPts val="8120"/>
              </a:lnSpc>
            </a:pPr>
            <a:r>
              <a:rPr lang="en-US" sz="7123">
                <a:solidFill>
                  <a:srgbClr val="000000"/>
                </a:solidFill>
                <a:latin typeface="Poppins Bold"/>
              </a:rPr>
              <a:t> Food spoilage  </a:t>
            </a:r>
          </a:p>
          <a:p>
            <a:pPr>
              <a:lnSpc>
                <a:spcPts val="8120"/>
              </a:lnSpc>
            </a:pPr>
            <a:endParaRPr lang="en-US" sz="7123">
              <a:solidFill>
                <a:srgbClr val="000000"/>
              </a:solidFill>
              <a:latin typeface="Poppins Bold"/>
            </a:endParaRPr>
          </a:p>
        </p:txBody>
      </p:sp>
      <p:grpSp>
        <p:nvGrpSpPr>
          <p:cNvPr id="14" name="Group 14"/>
          <p:cNvGrpSpPr/>
          <p:nvPr/>
        </p:nvGrpSpPr>
        <p:grpSpPr>
          <a:xfrm>
            <a:off x="709347" y="6484980"/>
            <a:ext cx="7562738" cy="912585"/>
            <a:chOff x="0" y="0"/>
            <a:chExt cx="2127817" cy="256761"/>
          </a:xfrm>
        </p:grpSpPr>
        <p:sp>
          <p:nvSpPr>
            <p:cNvPr id="15" name="Freeform 15"/>
            <p:cNvSpPr/>
            <p:nvPr/>
          </p:nvSpPr>
          <p:spPr>
            <a:xfrm>
              <a:off x="0" y="0"/>
              <a:ext cx="2127817" cy="256761"/>
            </a:xfrm>
            <a:custGeom>
              <a:avLst/>
              <a:gdLst/>
              <a:ahLst/>
              <a:cxnLst/>
              <a:rect l="l" t="t" r="r" b="b"/>
              <a:pathLst>
                <a:path w="2127817" h="256761">
                  <a:moveTo>
                    <a:pt x="0" y="0"/>
                  </a:moveTo>
                  <a:lnTo>
                    <a:pt x="2127817" y="0"/>
                  </a:lnTo>
                  <a:lnTo>
                    <a:pt x="2127817" y="256761"/>
                  </a:lnTo>
                  <a:lnTo>
                    <a:pt x="0" y="256761"/>
                  </a:lnTo>
                  <a:close/>
                </a:path>
              </a:pathLst>
            </a:custGeom>
            <a:solidFill>
              <a:srgbClr val="F8F5FF"/>
            </a:solidFill>
            <a:ln w="9525" cap="sq">
              <a:solidFill>
                <a:srgbClr val="231076"/>
              </a:solidFill>
              <a:prstDash val="solid"/>
              <a:miter/>
            </a:ln>
          </p:spPr>
        </p:sp>
        <p:sp>
          <p:nvSpPr>
            <p:cNvPr id="16" name="TextBox 16"/>
            <p:cNvSpPr txBox="1"/>
            <p:nvPr/>
          </p:nvSpPr>
          <p:spPr>
            <a:xfrm>
              <a:off x="0" y="-19050"/>
              <a:ext cx="2127817" cy="275811"/>
            </a:xfrm>
            <a:prstGeom prst="rect">
              <a:avLst/>
            </a:prstGeom>
          </p:spPr>
          <p:txBody>
            <a:bodyPr lIns="34560" tIns="34560" rIns="34560" bIns="34560" rtlCol="0" anchor="ctr"/>
            <a:lstStyle/>
            <a:p>
              <a:pPr algn="ctr">
                <a:lnSpc>
                  <a:spcPts val="3357"/>
                </a:lnSpc>
              </a:pPr>
              <a:r>
                <a:rPr lang="en-US" sz="2752">
                  <a:solidFill>
                    <a:srgbClr val="0E0340"/>
                  </a:solidFill>
                  <a:latin typeface="Questrial"/>
                </a:rPr>
                <a:t>Department of Pathological Analyses</a:t>
              </a:r>
            </a:p>
          </p:txBody>
        </p:sp>
      </p:grpSp>
      <p:grpSp>
        <p:nvGrpSpPr>
          <p:cNvPr id="17" name="Group 17"/>
          <p:cNvGrpSpPr/>
          <p:nvPr/>
        </p:nvGrpSpPr>
        <p:grpSpPr>
          <a:xfrm>
            <a:off x="1187652" y="8148623"/>
            <a:ext cx="6358478" cy="999286"/>
            <a:chOff x="0" y="0"/>
            <a:chExt cx="1674661" cy="263186"/>
          </a:xfrm>
        </p:grpSpPr>
        <p:sp>
          <p:nvSpPr>
            <p:cNvPr id="18" name="Freeform 18"/>
            <p:cNvSpPr/>
            <p:nvPr/>
          </p:nvSpPr>
          <p:spPr>
            <a:xfrm>
              <a:off x="0" y="0"/>
              <a:ext cx="1674661" cy="263186"/>
            </a:xfrm>
            <a:custGeom>
              <a:avLst/>
              <a:gdLst/>
              <a:ahLst/>
              <a:cxnLst/>
              <a:rect l="l" t="t" r="r" b="b"/>
              <a:pathLst>
                <a:path w="1674661" h="263186">
                  <a:moveTo>
                    <a:pt x="0" y="0"/>
                  </a:moveTo>
                  <a:lnTo>
                    <a:pt x="1674661" y="0"/>
                  </a:lnTo>
                  <a:lnTo>
                    <a:pt x="1674661" y="263186"/>
                  </a:lnTo>
                  <a:lnTo>
                    <a:pt x="0" y="263186"/>
                  </a:lnTo>
                  <a:close/>
                </a:path>
              </a:pathLst>
            </a:custGeom>
            <a:solidFill>
              <a:srgbClr val="FBFBF9"/>
            </a:solidFill>
          </p:spPr>
        </p:sp>
        <p:sp>
          <p:nvSpPr>
            <p:cNvPr id="19" name="TextBox 19"/>
            <p:cNvSpPr txBox="1"/>
            <p:nvPr/>
          </p:nvSpPr>
          <p:spPr>
            <a:xfrm>
              <a:off x="0" y="0"/>
              <a:ext cx="1674661" cy="263186"/>
            </a:xfrm>
            <a:prstGeom prst="rect">
              <a:avLst/>
            </a:prstGeom>
          </p:spPr>
          <p:txBody>
            <a:bodyPr lIns="165100" tIns="165100" rIns="165100" bIns="165100" rtlCol="0" anchor="ctr"/>
            <a:lstStyle/>
            <a:p>
              <a:pPr algn="ctr">
                <a:lnSpc>
                  <a:spcPts val="2595"/>
                </a:lnSpc>
              </a:pPr>
              <a:r>
                <a:rPr lang="en-US" sz="2199">
                  <a:solidFill>
                    <a:srgbClr val="000000"/>
                  </a:solidFill>
                  <a:latin typeface="TT Chocolates Bold"/>
                </a:rPr>
                <a:t>Presented by Prof.Dr. Saad S. Mahdi Al-amara</a:t>
              </a:r>
              <a:r>
                <a:rPr lang="en-US" sz="2199">
                  <a:solidFill>
                    <a:srgbClr val="FFFFFF"/>
                  </a:solidFill>
                  <a:latin typeface="TT Chocolates Bold"/>
                </a:rPr>
                <a:t>di Al-Amara</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309498" y="794384"/>
            <a:ext cx="10594771" cy="497207"/>
          </a:xfrm>
          <a:prstGeom prst="rect">
            <a:avLst/>
          </a:prstGeom>
        </p:spPr>
        <p:txBody>
          <a:bodyPr lIns="0" tIns="0" rIns="0" bIns="0" rtlCol="0" anchor="t">
            <a:spAutoFit/>
          </a:bodyPr>
          <a:lstStyle/>
          <a:p>
            <a:pPr algn="ctr">
              <a:lnSpc>
                <a:spcPts val="3885"/>
              </a:lnSpc>
              <a:spcBef>
                <a:spcPct val="0"/>
              </a:spcBef>
            </a:pPr>
            <a:r>
              <a:rPr lang="en-US" sz="3500">
                <a:solidFill>
                  <a:srgbClr val="FF3131"/>
                </a:solidFill>
                <a:latin typeface="DM Sans Bold"/>
              </a:rPr>
              <a:t>Microbial Spoilage Of Cereals And Bakery Foods</a:t>
            </a:r>
          </a:p>
        </p:txBody>
      </p:sp>
      <p:sp>
        <p:nvSpPr>
          <p:cNvPr id="12" name="TextBox 12"/>
          <p:cNvSpPr txBox="1"/>
          <p:nvPr/>
        </p:nvSpPr>
        <p:spPr>
          <a:xfrm>
            <a:off x="245856" y="1812390"/>
            <a:ext cx="17392384" cy="1439037"/>
          </a:xfrm>
          <a:prstGeom prst="rect">
            <a:avLst/>
          </a:prstGeom>
        </p:spPr>
        <p:txBody>
          <a:bodyPr lIns="0" tIns="0" rIns="0" bIns="0" rtlCol="0" anchor="t">
            <a:spAutoFit/>
          </a:bodyPr>
          <a:lstStyle/>
          <a:p>
            <a:pPr marL="734059" lvl="1" indent="-367030">
              <a:lnSpc>
                <a:spcPts val="3773"/>
              </a:lnSpc>
              <a:buFont typeface="Arial"/>
              <a:buChar char="•"/>
            </a:pPr>
            <a:r>
              <a:rPr lang="en-US" sz="3399">
                <a:solidFill>
                  <a:srgbClr val="000000"/>
                </a:solidFill>
                <a:latin typeface="DM Sans Bold"/>
              </a:rPr>
              <a:t>Grains are low moisture commodities, reducing spoilage and shelf-life. Spoilage occurs due to moisture absorption during storage, leading to fungal growth at high temperatures and humidity.</a:t>
            </a:r>
          </a:p>
        </p:txBody>
      </p:sp>
      <p:sp>
        <p:nvSpPr>
          <p:cNvPr id="13" name="TextBox 13"/>
          <p:cNvSpPr txBox="1"/>
          <p:nvPr/>
        </p:nvSpPr>
        <p:spPr>
          <a:xfrm>
            <a:off x="309498" y="3827211"/>
            <a:ext cx="5406999"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Cereal grains and Flours</a:t>
            </a:r>
          </a:p>
        </p:txBody>
      </p:sp>
      <p:sp>
        <p:nvSpPr>
          <p:cNvPr id="14" name="TextBox 14"/>
          <p:cNvSpPr txBox="1"/>
          <p:nvPr/>
        </p:nvSpPr>
        <p:spPr>
          <a:xfrm>
            <a:off x="309498" y="4662076"/>
            <a:ext cx="17392384" cy="1951945"/>
          </a:xfrm>
          <a:prstGeom prst="rect">
            <a:avLst/>
          </a:prstGeom>
        </p:spPr>
        <p:txBody>
          <a:bodyPr lIns="0" tIns="0" rIns="0" bIns="0" rtlCol="0" anchor="t">
            <a:spAutoFit/>
          </a:bodyPr>
          <a:lstStyle/>
          <a:p>
            <a:pPr marL="734059" lvl="1" indent="-367030">
              <a:lnSpc>
                <a:spcPts val="3773"/>
              </a:lnSpc>
              <a:buFont typeface="Arial"/>
              <a:buChar char="•"/>
            </a:pPr>
            <a:r>
              <a:rPr lang="en-US" sz="3399" dirty="0">
                <a:solidFill>
                  <a:srgbClr val="000000"/>
                </a:solidFill>
                <a:latin typeface="DM Sans Bold"/>
              </a:rPr>
              <a:t>Grains and flours can be contaminated by </a:t>
            </a:r>
            <a:r>
              <a:rPr lang="en-US" sz="3399" i="1" dirty="0">
                <a:solidFill>
                  <a:srgbClr val="000000"/>
                </a:solidFill>
                <a:latin typeface="DM Sans Bold"/>
              </a:rPr>
              <a:t>Pseudomonas</a:t>
            </a:r>
            <a:r>
              <a:rPr lang="en-US" sz="3399" dirty="0">
                <a:solidFill>
                  <a:srgbClr val="000000"/>
                </a:solidFill>
                <a:latin typeface="DM Sans Bold"/>
              </a:rPr>
              <a:t>, </a:t>
            </a:r>
            <a:r>
              <a:rPr lang="en-US" sz="3399" i="1" dirty="0">
                <a:solidFill>
                  <a:srgbClr val="000000"/>
                </a:solidFill>
                <a:latin typeface="DM Sans Bold"/>
              </a:rPr>
              <a:t>Micrococci</a:t>
            </a:r>
            <a:r>
              <a:rPr lang="en-US" sz="3399" dirty="0">
                <a:solidFill>
                  <a:srgbClr val="000000"/>
                </a:solidFill>
                <a:latin typeface="DM Sans Bold"/>
              </a:rPr>
              <a:t>, </a:t>
            </a:r>
            <a:r>
              <a:rPr lang="en-US" sz="3399" i="1" dirty="0">
                <a:solidFill>
                  <a:srgbClr val="000000"/>
                </a:solidFill>
                <a:latin typeface="DM Sans Bold"/>
              </a:rPr>
              <a:t>Lactobacillus</a:t>
            </a:r>
            <a:r>
              <a:rPr lang="en-US" sz="3399" dirty="0">
                <a:solidFill>
                  <a:srgbClr val="000000"/>
                </a:solidFill>
                <a:latin typeface="DM Sans Bold"/>
              </a:rPr>
              <a:t>, and </a:t>
            </a:r>
            <a:r>
              <a:rPr lang="en-US" sz="3399" i="1" dirty="0">
                <a:solidFill>
                  <a:srgbClr val="000000"/>
                </a:solidFill>
                <a:latin typeface="DM Sans Bold"/>
              </a:rPr>
              <a:t>Bacillus</a:t>
            </a:r>
            <a:r>
              <a:rPr lang="en-US" sz="3399" dirty="0">
                <a:solidFill>
                  <a:srgbClr val="000000"/>
                </a:solidFill>
                <a:latin typeface="DM Sans Bold"/>
              </a:rPr>
              <a:t>, but due to low moisture content, they have a long shelf life. Common mold species include </a:t>
            </a:r>
            <a:r>
              <a:rPr lang="en-US" sz="3399" i="1" dirty="0">
                <a:solidFill>
                  <a:srgbClr val="000000"/>
                </a:solidFill>
                <a:latin typeface="DM Sans Bold"/>
              </a:rPr>
              <a:t>Aspergillus</a:t>
            </a:r>
            <a:r>
              <a:rPr lang="en-US" sz="3399" dirty="0">
                <a:solidFill>
                  <a:srgbClr val="000000"/>
                </a:solidFill>
                <a:latin typeface="DM Sans Bold"/>
              </a:rPr>
              <a:t>, </a:t>
            </a:r>
            <a:r>
              <a:rPr lang="en-US" sz="3399" i="1" dirty="0" err="1">
                <a:solidFill>
                  <a:srgbClr val="000000"/>
                </a:solidFill>
                <a:latin typeface="DM Sans Bold"/>
              </a:rPr>
              <a:t>Rhizopus</a:t>
            </a:r>
            <a:r>
              <a:rPr lang="en-US" sz="3399" dirty="0">
                <a:solidFill>
                  <a:srgbClr val="000000"/>
                </a:solidFill>
                <a:latin typeface="DM Sans Bold"/>
              </a:rPr>
              <a:t>, </a:t>
            </a:r>
            <a:r>
              <a:rPr lang="en-US" sz="3399" i="1" dirty="0" err="1">
                <a:solidFill>
                  <a:srgbClr val="000000"/>
                </a:solidFill>
                <a:latin typeface="DM Sans Bold"/>
              </a:rPr>
              <a:t>Mucor</a:t>
            </a:r>
            <a:r>
              <a:rPr lang="en-US" sz="3399" dirty="0">
                <a:solidFill>
                  <a:srgbClr val="000000"/>
                </a:solidFill>
                <a:latin typeface="DM Sans Bold"/>
              </a:rPr>
              <a:t>, and </a:t>
            </a:r>
            <a:r>
              <a:rPr lang="en-US" sz="3399" i="1" dirty="0" err="1">
                <a:solidFill>
                  <a:srgbClr val="000000"/>
                </a:solidFill>
                <a:latin typeface="DM Sans Bold"/>
              </a:rPr>
              <a:t>Fusarium</a:t>
            </a:r>
            <a:r>
              <a:rPr lang="en-US" sz="3399" dirty="0">
                <a:solidFill>
                  <a:srgbClr val="000000"/>
                </a:solidFill>
                <a:latin typeface="DM Sans Bold"/>
              </a:rPr>
              <a:t>, with mycotoxins being a significant spoilage factor.</a:t>
            </a:r>
          </a:p>
        </p:txBody>
      </p:sp>
      <p:sp>
        <p:nvSpPr>
          <p:cNvPr id="15" name="TextBox 15"/>
          <p:cNvSpPr txBox="1"/>
          <p:nvPr/>
        </p:nvSpPr>
        <p:spPr>
          <a:xfrm>
            <a:off x="541904" y="6910738"/>
            <a:ext cx="5406999"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Bread</a:t>
            </a:r>
          </a:p>
        </p:txBody>
      </p:sp>
      <p:sp>
        <p:nvSpPr>
          <p:cNvPr id="16" name="TextBox 16"/>
          <p:cNvSpPr txBox="1"/>
          <p:nvPr/>
        </p:nvSpPr>
        <p:spPr>
          <a:xfrm>
            <a:off x="1083809" y="7931820"/>
            <a:ext cx="16426037" cy="1439037"/>
          </a:xfrm>
          <a:prstGeom prst="rect">
            <a:avLst/>
          </a:prstGeom>
        </p:spPr>
        <p:txBody>
          <a:bodyPr lIns="0" tIns="0" rIns="0" bIns="0" rtlCol="0" anchor="t">
            <a:spAutoFit/>
          </a:bodyPr>
          <a:lstStyle/>
          <a:p>
            <a:pPr marL="734059" lvl="1" indent="-367030">
              <a:lnSpc>
                <a:spcPts val="3773"/>
              </a:lnSpc>
              <a:buFont typeface="Arial"/>
              <a:buChar char="•"/>
            </a:pPr>
            <a:r>
              <a:rPr lang="en-US" sz="3399">
                <a:solidFill>
                  <a:srgbClr val="000000"/>
                </a:solidFill>
                <a:latin typeface="DM Sans Bold"/>
              </a:rPr>
              <a:t>Bread, a flour-based product, undergoes fermentation, requiring desirable microorganisms to grow. Overfermentation leads to souring, moldiness, and ropiness, reducing dough rising capacity.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245856" y="1812390"/>
            <a:ext cx="17392384" cy="7630287"/>
          </a:xfrm>
          <a:prstGeom prst="rect">
            <a:avLst/>
          </a:prstGeom>
        </p:spPr>
        <p:txBody>
          <a:bodyPr lIns="0" tIns="0" rIns="0" bIns="0" rtlCol="0" anchor="t">
            <a:spAutoFit/>
          </a:bodyPr>
          <a:lstStyle/>
          <a:p>
            <a:pPr marL="734059" lvl="1" indent="-367030">
              <a:lnSpc>
                <a:spcPts val="3773"/>
              </a:lnSpc>
              <a:buFont typeface="Arial"/>
              <a:buChar char="•"/>
            </a:pPr>
            <a:r>
              <a:rPr lang="en-US" sz="3399">
                <a:solidFill>
                  <a:srgbClr val="000000"/>
                </a:solidFill>
                <a:latin typeface="DM Sans Bold"/>
              </a:rPr>
              <a:t>Bread making at high temperatures reduces microorganism survival, leading to contamination during cooling, packing, handling, and environmental factors. Common molds include </a:t>
            </a:r>
            <a:r>
              <a:rPr lang="en-US" sz="3399">
                <a:solidFill>
                  <a:srgbClr val="000000"/>
                </a:solidFill>
                <a:latin typeface="DM Sans Bold Italics"/>
              </a:rPr>
              <a:t>Rhizopus stolonifer</a:t>
            </a:r>
            <a:r>
              <a:rPr lang="en-US" sz="3399">
                <a:solidFill>
                  <a:srgbClr val="000000"/>
                </a:solidFill>
                <a:latin typeface="DM Sans Bold"/>
              </a:rPr>
              <a:t>, </a:t>
            </a:r>
            <a:r>
              <a:rPr lang="en-US" sz="3399">
                <a:solidFill>
                  <a:srgbClr val="000000"/>
                </a:solidFill>
                <a:latin typeface="DM Sans Bold Italics"/>
              </a:rPr>
              <a:t>Penicillium expansum</a:t>
            </a:r>
            <a:r>
              <a:rPr lang="en-US" sz="3399">
                <a:solidFill>
                  <a:srgbClr val="000000"/>
                </a:solidFill>
                <a:latin typeface="DM Sans Bold"/>
              </a:rPr>
              <a:t>, </a:t>
            </a:r>
            <a:r>
              <a:rPr lang="en-US" sz="3399">
                <a:solidFill>
                  <a:srgbClr val="000000"/>
                </a:solidFill>
                <a:latin typeface="DM Sans Bold Italics"/>
              </a:rPr>
              <a:t>Aspergillus niger</a:t>
            </a:r>
            <a:r>
              <a:rPr lang="en-US" sz="3399">
                <a:solidFill>
                  <a:srgbClr val="000000"/>
                </a:solidFill>
                <a:latin typeface="DM Sans Bold"/>
              </a:rPr>
              <a:t>, Mucor, and </a:t>
            </a:r>
            <a:r>
              <a:rPr lang="en-US" sz="3399">
                <a:solidFill>
                  <a:srgbClr val="000000"/>
                </a:solidFill>
                <a:latin typeface="DM Sans Bold Italics"/>
              </a:rPr>
              <a:t>Geotrichum</a:t>
            </a:r>
            <a:r>
              <a:rPr lang="en-US" sz="3399">
                <a:solidFill>
                  <a:srgbClr val="000000"/>
                </a:solidFill>
                <a:latin typeface="DM Sans Bold"/>
              </a:rPr>
              <a:t>.</a:t>
            </a:r>
          </a:p>
          <a:p>
            <a:pPr>
              <a:lnSpc>
                <a:spcPts val="3773"/>
              </a:lnSpc>
            </a:pPr>
            <a:endParaRPr lang="en-US" sz="3399">
              <a:solidFill>
                <a:srgbClr val="000000"/>
              </a:solidFill>
              <a:latin typeface="DM Sans Bold"/>
            </a:endParaRPr>
          </a:p>
          <a:p>
            <a:pPr marL="734059" lvl="1" indent="-367030">
              <a:lnSpc>
                <a:spcPts val="3773"/>
              </a:lnSpc>
              <a:buFont typeface="Arial"/>
              <a:buChar char="•"/>
            </a:pPr>
            <a:r>
              <a:rPr lang="en-US" sz="3399">
                <a:solidFill>
                  <a:srgbClr val="FF3131"/>
                </a:solidFill>
                <a:latin typeface="DM Sans Bold"/>
              </a:rPr>
              <a:t>Ropiness</a:t>
            </a:r>
            <a:r>
              <a:rPr lang="en-US" sz="3399">
                <a:solidFill>
                  <a:srgbClr val="000000"/>
                </a:solidFill>
                <a:latin typeface="DM Sans Bold"/>
              </a:rPr>
              <a:t> in bread is a common issue in homemade breads, caused by bacterial growth by </a:t>
            </a:r>
            <a:r>
              <a:rPr lang="en-US" sz="3399">
                <a:solidFill>
                  <a:srgbClr val="000000"/>
                </a:solidFill>
                <a:latin typeface="DM Sans Bold Italics"/>
              </a:rPr>
              <a:t>Bacillus subtilis</a:t>
            </a:r>
            <a:r>
              <a:rPr lang="en-US" sz="3399">
                <a:solidFill>
                  <a:srgbClr val="000000"/>
                </a:solidFill>
                <a:latin typeface="DM Sans Bold"/>
              </a:rPr>
              <a:t> or </a:t>
            </a:r>
            <a:r>
              <a:rPr lang="en-US" sz="3399">
                <a:solidFill>
                  <a:srgbClr val="000000"/>
                </a:solidFill>
                <a:latin typeface="DM Sans Bold Italics"/>
              </a:rPr>
              <a:t>B. licheniformis</a:t>
            </a:r>
            <a:r>
              <a:rPr lang="en-US" sz="3399">
                <a:solidFill>
                  <a:srgbClr val="000000"/>
                </a:solidFill>
                <a:latin typeface="DM Sans Bold"/>
              </a:rPr>
              <a:t>. This occurs when proteinases and amylases hydrolyze bread flour protein and starch, resulting in a yellow to brown color, soft, sticky surface, and odor.</a:t>
            </a:r>
          </a:p>
          <a:p>
            <a:pPr>
              <a:lnSpc>
                <a:spcPts val="3773"/>
              </a:lnSpc>
            </a:pPr>
            <a:endParaRPr lang="en-US" sz="3399">
              <a:solidFill>
                <a:srgbClr val="000000"/>
              </a:solidFill>
              <a:latin typeface="DM Sans Bold"/>
            </a:endParaRPr>
          </a:p>
          <a:p>
            <a:pPr marL="734059" lvl="1" indent="-367030">
              <a:lnSpc>
                <a:spcPts val="3773"/>
              </a:lnSpc>
              <a:buFont typeface="Arial"/>
              <a:buChar char="•"/>
            </a:pPr>
            <a:r>
              <a:rPr lang="en-US" sz="3399">
                <a:solidFill>
                  <a:srgbClr val="000000"/>
                </a:solidFill>
                <a:latin typeface="DM Sans Bold"/>
              </a:rPr>
              <a:t>Chalky bread spoilage occurs due to yeast growth in </a:t>
            </a:r>
            <a:r>
              <a:rPr lang="en-US" sz="3399">
                <a:solidFill>
                  <a:srgbClr val="000000"/>
                </a:solidFill>
                <a:latin typeface="DM Sans Bold Italics"/>
              </a:rPr>
              <a:t>Endomysis</a:t>
            </a:r>
            <a:r>
              <a:rPr lang="en-US" sz="3399">
                <a:solidFill>
                  <a:srgbClr val="000000"/>
                </a:solidFill>
                <a:latin typeface="DM Sans Bold"/>
              </a:rPr>
              <a:t> and </a:t>
            </a:r>
            <a:r>
              <a:rPr lang="en-US" sz="3399">
                <a:solidFill>
                  <a:srgbClr val="000000"/>
                </a:solidFill>
                <a:latin typeface="DM Sans Bold Italics"/>
              </a:rPr>
              <a:t>Trichosporon</a:t>
            </a:r>
            <a:r>
              <a:rPr lang="en-US" sz="3399">
                <a:solidFill>
                  <a:srgbClr val="000000"/>
                </a:solidFill>
                <a:latin typeface="DM Sans Bold"/>
              </a:rPr>
              <a:t>, resulting in white chalk-like spots. Red or bloody bread spoilage occurs due to </a:t>
            </a:r>
            <a:r>
              <a:rPr lang="en-US" sz="3399">
                <a:solidFill>
                  <a:srgbClr val="000000"/>
                </a:solidFill>
                <a:latin typeface="DM Sans Bold Italics"/>
              </a:rPr>
              <a:t>Serratia marcescens</a:t>
            </a:r>
            <a:r>
              <a:rPr lang="en-US" sz="3399">
                <a:solidFill>
                  <a:srgbClr val="000000"/>
                </a:solidFill>
                <a:latin typeface="DM Sans Bold"/>
              </a:rPr>
              <a:t> bacteria, producing a brilliant red color on starchy foods, giving them a bloody appearance.</a:t>
            </a:r>
          </a:p>
          <a:p>
            <a:pPr>
              <a:lnSpc>
                <a:spcPts val="3773"/>
              </a:lnSpc>
            </a:pPr>
            <a:endParaRPr lang="en-US" sz="3399">
              <a:solidFill>
                <a:srgbClr val="000000"/>
              </a:solidFill>
              <a:latin typeface="DM Sans Bold"/>
            </a:endParaRPr>
          </a:p>
          <a:p>
            <a:pPr>
              <a:lnSpc>
                <a:spcPts val="3773"/>
              </a:lnSpc>
            </a:pPr>
            <a:endParaRPr lang="en-US" sz="3399">
              <a:solidFill>
                <a:srgbClr val="000000"/>
              </a:solidFill>
              <a:latin typeface="DM Sans Bold"/>
            </a:endParaRPr>
          </a:p>
        </p:txBody>
      </p:sp>
      <p:sp>
        <p:nvSpPr>
          <p:cNvPr id="12" name="TextBox 12"/>
          <p:cNvSpPr txBox="1"/>
          <p:nvPr/>
        </p:nvSpPr>
        <p:spPr>
          <a:xfrm>
            <a:off x="679566" y="1019908"/>
            <a:ext cx="5406999"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Bread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245856" y="1812390"/>
            <a:ext cx="17392384" cy="4772787"/>
          </a:xfrm>
          <a:prstGeom prst="rect">
            <a:avLst/>
          </a:prstGeom>
        </p:spPr>
        <p:txBody>
          <a:bodyPr lIns="0" tIns="0" rIns="0" bIns="0" rtlCol="0" anchor="t">
            <a:spAutoFit/>
          </a:bodyPr>
          <a:lstStyle/>
          <a:p>
            <a:pPr marL="734059" lvl="1" indent="-367030">
              <a:lnSpc>
                <a:spcPts val="3773"/>
              </a:lnSpc>
              <a:buFont typeface="Arial"/>
              <a:buChar char="•"/>
            </a:pPr>
            <a:r>
              <a:rPr lang="en-US" sz="3399">
                <a:solidFill>
                  <a:srgbClr val="000000"/>
                </a:solidFill>
                <a:latin typeface="DM Sans Bold"/>
              </a:rPr>
              <a:t>The microbiological profile of meat products includes slaughtered animal health, rearing conditions, slaughtering quality, processing, packaging, and storage conditions. Meat pathogens can cause enteric diseases, systemic infections, and harm immunocompromised, elderly, and young populations.</a:t>
            </a:r>
          </a:p>
          <a:p>
            <a:pPr>
              <a:lnSpc>
                <a:spcPts val="3773"/>
              </a:lnSpc>
            </a:pPr>
            <a:endParaRPr lang="en-US" sz="3399">
              <a:solidFill>
                <a:srgbClr val="000000"/>
              </a:solidFill>
              <a:latin typeface="DM Sans Bold"/>
            </a:endParaRPr>
          </a:p>
          <a:p>
            <a:pPr marL="734059" lvl="1" indent="-367030">
              <a:lnSpc>
                <a:spcPts val="3773"/>
              </a:lnSpc>
              <a:buFont typeface="Arial"/>
              <a:buChar char="•"/>
            </a:pPr>
            <a:r>
              <a:rPr lang="en-US" sz="3399">
                <a:solidFill>
                  <a:srgbClr val="000000"/>
                </a:solidFill>
                <a:latin typeface="DM Sans Bold"/>
              </a:rPr>
              <a:t>Major meat associated pathogenic bacteria include </a:t>
            </a:r>
            <a:r>
              <a:rPr lang="en-US" sz="3399">
                <a:solidFill>
                  <a:srgbClr val="000000"/>
                </a:solidFill>
                <a:latin typeface="DM Sans Bold Italics"/>
              </a:rPr>
              <a:t>Clostridium perfringens</a:t>
            </a:r>
            <a:r>
              <a:rPr lang="en-US" sz="3399">
                <a:solidFill>
                  <a:srgbClr val="000000"/>
                </a:solidFill>
                <a:latin typeface="DM Sans Bold"/>
              </a:rPr>
              <a:t>, </a:t>
            </a:r>
            <a:r>
              <a:rPr lang="en-US" sz="3399">
                <a:solidFill>
                  <a:srgbClr val="000000"/>
                </a:solidFill>
                <a:latin typeface="DM Sans Bold Italics"/>
              </a:rPr>
              <a:t>Staphylococcus aureus, Salmonella spp, pathogenic strains of Escherichia coli, Campylobacter spp, Yersinia enterocolitica, Listeria monocytogenes and Aeromonas hydrophila</a:t>
            </a:r>
          </a:p>
          <a:p>
            <a:pPr>
              <a:lnSpc>
                <a:spcPts val="3773"/>
              </a:lnSpc>
            </a:pPr>
            <a:endParaRPr lang="en-US" sz="3399">
              <a:solidFill>
                <a:srgbClr val="000000"/>
              </a:solidFill>
              <a:latin typeface="DM Sans Bold Italics"/>
            </a:endParaRPr>
          </a:p>
        </p:txBody>
      </p:sp>
      <p:sp>
        <p:nvSpPr>
          <p:cNvPr id="12" name="TextBox 12"/>
          <p:cNvSpPr txBox="1"/>
          <p:nvPr/>
        </p:nvSpPr>
        <p:spPr>
          <a:xfrm>
            <a:off x="679566" y="1019908"/>
            <a:ext cx="10329487"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Microbiology of Meat, Poultry and Sea Foods</a:t>
            </a:r>
          </a:p>
        </p:txBody>
      </p:sp>
      <p:sp>
        <p:nvSpPr>
          <p:cNvPr id="13" name="TextBox 13"/>
          <p:cNvSpPr txBox="1"/>
          <p:nvPr/>
        </p:nvSpPr>
        <p:spPr>
          <a:xfrm>
            <a:off x="541904" y="6613752"/>
            <a:ext cx="15874864"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Micro-organisms associated with meat during processing </a:t>
            </a:r>
          </a:p>
        </p:txBody>
      </p:sp>
      <p:sp>
        <p:nvSpPr>
          <p:cNvPr id="14" name="TextBox 14"/>
          <p:cNvSpPr txBox="1"/>
          <p:nvPr/>
        </p:nvSpPr>
        <p:spPr>
          <a:xfrm>
            <a:off x="1028700" y="7411680"/>
            <a:ext cx="16609539" cy="2503891"/>
          </a:xfrm>
          <a:prstGeom prst="rect">
            <a:avLst/>
          </a:prstGeom>
        </p:spPr>
        <p:txBody>
          <a:bodyPr lIns="0" tIns="0" rIns="0" bIns="0" rtlCol="0" anchor="t">
            <a:spAutoFit/>
          </a:bodyPr>
          <a:lstStyle/>
          <a:p>
            <a:pPr>
              <a:lnSpc>
                <a:spcPts val="3885"/>
              </a:lnSpc>
              <a:spcBef>
                <a:spcPct val="0"/>
              </a:spcBef>
            </a:pPr>
            <a:r>
              <a:rPr lang="en-US" sz="3500" dirty="0">
                <a:solidFill>
                  <a:srgbClr val="000000"/>
                </a:solidFill>
                <a:latin typeface="DM Sans Bold"/>
              </a:rPr>
              <a:t>Meat spoilages indicate</a:t>
            </a:r>
          </a:p>
          <a:p>
            <a:pPr>
              <a:lnSpc>
                <a:spcPts val="3885"/>
              </a:lnSpc>
              <a:spcBef>
                <a:spcPct val="0"/>
              </a:spcBef>
            </a:pPr>
            <a:r>
              <a:rPr lang="en-US" sz="3500" dirty="0">
                <a:solidFill>
                  <a:srgbClr val="000000"/>
                </a:solidFill>
                <a:latin typeface="DM Sans Bold"/>
              </a:rPr>
              <a:t> (a) color changes</a:t>
            </a:r>
          </a:p>
          <a:p>
            <a:pPr>
              <a:lnSpc>
                <a:spcPts val="3885"/>
              </a:lnSpc>
              <a:spcBef>
                <a:spcPct val="0"/>
              </a:spcBef>
            </a:pPr>
            <a:r>
              <a:rPr lang="en-US" sz="3500" dirty="0">
                <a:solidFill>
                  <a:srgbClr val="000000"/>
                </a:solidFill>
                <a:latin typeface="DM Sans Bold"/>
              </a:rPr>
              <a:t> (b) textural changes . </a:t>
            </a:r>
          </a:p>
          <a:p>
            <a:pPr>
              <a:lnSpc>
                <a:spcPts val="3885"/>
              </a:lnSpc>
              <a:spcBef>
                <a:spcPct val="0"/>
              </a:spcBef>
            </a:pPr>
            <a:r>
              <a:rPr lang="en-US" sz="3500" dirty="0">
                <a:solidFill>
                  <a:srgbClr val="000000"/>
                </a:solidFill>
                <a:latin typeface="DM Sans Bold"/>
              </a:rPr>
              <a:t> (c) development of </a:t>
            </a:r>
            <a:r>
              <a:rPr lang="en-US" sz="3500" dirty="0" err="1">
                <a:solidFill>
                  <a:srgbClr val="000000"/>
                </a:solidFill>
                <a:latin typeface="DM Sans Bold"/>
              </a:rPr>
              <a:t>of</a:t>
            </a:r>
            <a:r>
              <a:rPr lang="en-US" sz="3500" dirty="0">
                <a:solidFill>
                  <a:srgbClr val="000000"/>
                </a:solidFill>
                <a:latin typeface="DM Sans Bold"/>
              </a:rPr>
              <a:t> flavor or off-odor or slime as a result of microbial growth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253317" y="1654288"/>
            <a:ext cx="16452039" cy="3344037"/>
          </a:xfrm>
          <a:prstGeom prst="rect">
            <a:avLst/>
          </a:prstGeom>
        </p:spPr>
        <p:txBody>
          <a:bodyPr lIns="0" tIns="0" rIns="0" bIns="0" rtlCol="0" anchor="t">
            <a:spAutoFit/>
          </a:bodyPr>
          <a:lstStyle/>
          <a:p>
            <a:pPr marL="734059" lvl="1" indent="-367030">
              <a:lnSpc>
                <a:spcPts val="3773"/>
              </a:lnSpc>
              <a:buFont typeface="Arial"/>
              <a:buChar char="•"/>
            </a:pPr>
            <a:r>
              <a:rPr lang="en-US" sz="3399">
                <a:solidFill>
                  <a:srgbClr val="000000"/>
                </a:solidFill>
                <a:latin typeface="DM Sans Bold Italics"/>
              </a:rPr>
              <a:t>Salmonella</a:t>
            </a:r>
            <a:r>
              <a:rPr lang="en-US" sz="3399">
                <a:solidFill>
                  <a:srgbClr val="000000"/>
                </a:solidFill>
                <a:latin typeface="DM Sans Bold"/>
              </a:rPr>
              <a:t> is the main microbial challenge for poultry, while </a:t>
            </a:r>
            <a:r>
              <a:rPr lang="en-US" sz="3399">
                <a:solidFill>
                  <a:srgbClr val="000000"/>
                </a:solidFill>
                <a:latin typeface="DM Sans Bold Italics"/>
              </a:rPr>
              <a:t>Escherichia coli</a:t>
            </a:r>
            <a:r>
              <a:rPr lang="en-US" sz="3399">
                <a:solidFill>
                  <a:srgbClr val="000000"/>
                </a:solidFill>
                <a:latin typeface="DM Sans Bold"/>
              </a:rPr>
              <a:t> O157: H7 is the main microbial for beef. </a:t>
            </a:r>
            <a:r>
              <a:rPr lang="en-US" sz="3399">
                <a:solidFill>
                  <a:srgbClr val="000000"/>
                </a:solidFill>
                <a:latin typeface="DM Sans Bold Italics"/>
              </a:rPr>
              <a:t>Listeria </a:t>
            </a:r>
            <a:r>
              <a:rPr lang="en-US" sz="3399">
                <a:solidFill>
                  <a:srgbClr val="000000"/>
                </a:solidFill>
                <a:latin typeface="DM Sans Bold"/>
              </a:rPr>
              <a:t>is a major issue for ready-to-eat meat products. Decontaminants like organic acids, steam carcass pasteurization, and ozone are used during meat processing. Carcass washing can reduce microbial loads by 2 logs. The meat industry uses the (Hazard Analysis Critical Control Point) HACCP food safety system to ensure safe consumption and prevent hazards.</a:t>
            </a:r>
          </a:p>
        </p:txBody>
      </p:sp>
      <p:sp>
        <p:nvSpPr>
          <p:cNvPr id="12" name="TextBox 12"/>
          <p:cNvSpPr txBox="1"/>
          <p:nvPr/>
        </p:nvSpPr>
        <p:spPr>
          <a:xfrm>
            <a:off x="541904" y="849493"/>
            <a:ext cx="15874864"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Micro-organisms associated with meat during processing </a:t>
            </a:r>
          </a:p>
        </p:txBody>
      </p:sp>
      <p:sp>
        <p:nvSpPr>
          <p:cNvPr id="13" name="TextBox 13"/>
          <p:cNvSpPr txBox="1"/>
          <p:nvPr/>
        </p:nvSpPr>
        <p:spPr>
          <a:xfrm>
            <a:off x="541904" y="5377574"/>
            <a:ext cx="15874864"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Gram-negative bacteria (Aerobes):</a:t>
            </a:r>
          </a:p>
        </p:txBody>
      </p:sp>
      <p:sp>
        <p:nvSpPr>
          <p:cNvPr id="14" name="TextBox 14"/>
          <p:cNvSpPr txBox="1"/>
          <p:nvPr/>
        </p:nvSpPr>
        <p:spPr>
          <a:xfrm>
            <a:off x="803787" y="7743016"/>
            <a:ext cx="6354124" cy="982982"/>
          </a:xfrm>
          <a:prstGeom prst="rect">
            <a:avLst/>
          </a:prstGeom>
        </p:spPr>
        <p:txBody>
          <a:bodyPr lIns="0" tIns="0" rIns="0" bIns="0" rtlCol="0" anchor="t">
            <a:spAutoFit/>
          </a:bodyPr>
          <a:lstStyle/>
          <a:p>
            <a:pPr>
              <a:lnSpc>
                <a:spcPts val="3885"/>
              </a:lnSpc>
            </a:pPr>
            <a:r>
              <a:rPr lang="en-US" sz="3500">
                <a:solidFill>
                  <a:srgbClr val="FF3131"/>
                </a:solidFill>
                <a:latin typeface="DM Sans Bold"/>
              </a:rPr>
              <a:t>Gram-positive bacteria</a:t>
            </a:r>
          </a:p>
          <a:p>
            <a:pPr>
              <a:lnSpc>
                <a:spcPts val="3885"/>
              </a:lnSpc>
              <a:spcBef>
                <a:spcPct val="0"/>
              </a:spcBef>
            </a:pPr>
            <a:endParaRPr lang="en-US" sz="3500">
              <a:solidFill>
                <a:srgbClr val="FF3131"/>
              </a:solidFill>
              <a:latin typeface="DM Sans Bold"/>
            </a:endParaRPr>
          </a:p>
        </p:txBody>
      </p:sp>
      <p:sp>
        <p:nvSpPr>
          <p:cNvPr id="15" name="TextBox 15"/>
          <p:cNvSpPr txBox="1"/>
          <p:nvPr/>
        </p:nvSpPr>
        <p:spPr>
          <a:xfrm>
            <a:off x="541904" y="6074236"/>
            <a:ext cx="17695709" cy="1468755"/>
          </a:xfrm>
          <a:prstGeom prst="rect">
            <a:avLst/>
          </a:prstGeom>
        </p:spPr>
        <p:txBody>
          <a:bodyPr lIns="0" tIns="0" rIns="0" bIns="0" rtlCol="0" anchor="t">
            <a:spAutoFit/>
          </a:bodyPr>
          <a:lstStyle/>
          <a:p>
            <a:pPr marL="755651" lvl="1" indent="-377825">
              <a:lnSpc>
                <a:spcPts val="3885"/>
              </a:lnSpc>
              <a:buFont typeface="Arial"/>
              <a:buChar char="•"/>
            </a:pPr>
            <a:r>
              <a:rPr lang="en-US" sz="3500">
                <a:solidFill>
                  <a:srgbClr val="000000"/>
                </a:solidFill>
                <a:latin typeface="DM Sans Bold Italics"/>
              </a:rPr>
              <a:t>Neisseriaceae: Psychrobacter immobilis, P. phenylpyruvica, Acinetobacter spp., A. twoffii, A. Johnsonii, Pseudomonadaceae: Pseudomonas fluorescens, P. lundensis, P. fragi, P. putida</a:t>
            </a:r>
          </a:p>
        </p:txBody>
      </p:sp>
      <p:sp>
        <p:nvSpPr>
          <p:cNvPr id="16" name="TextBox 16"/>
          <p:cNvSpPr txBox="1"/>
          <p:nvPr/>
        </p:nvSpPr>
        <p:spPr>
          <a:xfrm>
            <a:off x="1180658" y="8390716"/>
            <a:ext cx="15647129" cy="1468755"/>
          </a:xfrm>
          <a:prstGeom prst="rect">
            <a:avLst/>
          </a:prstGeom>
        </p:spPr>
        <p:txBody>
          <a:bodyPr lIns="0" tIns="0" rIns="0" bIns="0" rtlCol="0" anchor="t">
            <a:spAutoFit/>
          </a:bodyPr>
          <a:lstStyle/>
          <a:p>
            <a:pPr marL="755651" lvl="1" indent="-377825">
              <a:lnSpc>
                <a:spcPts val="3885"/>
              </a:lnSpc>
              <a:buFont typeface="Arial"/>
              <a:buChar char="•"/>
            </a:pPr>
            <a:r>
              <a:rPr lang="en-US" sz="3500">
                <a:solidFill>
                  <a:srgbClr val="000000"/>
                </a:solidFill>
                <a:latin typeface="DM Sans Bold Italics"/>
              </a:rPr>
              <a:t>Brochothrix thermosphacta, Kurthia zophii, Staphylococcus spp., </a:t>
            </a:r>
          </a:p>
          <a:p>
            <a:pPr>
              <a:lnSpc>
                <a:spcPts val="3885"/>
              </a:lnSpc>
            </a:pPr>
            <a:r>
              <a:rPr lang="en-US" sz="3500">
                <a:solidFill>
                  <a:srgbClr val="000000"/>
                </a:solidFill>
                <a:latin typeface="DM Sans Bold Italics"/>
              </a:rPr>
              <a:t>Clostridium estertheticum, Clostridium frigidicarnis, Clostridium </a:t>
            </a:r>
          </a:p>
          <a:p>
            <a:pPr>
              <a:lnSpc>
                <a:spcPts val="3885"/>
              </a:lnSpc>
            </a:pPr>
            <a:r>
              <a:rPr lang="en-US" sz="3500">
                <a:solidFill>
                  <a:srgbClr val="000000"/>
                </a:solidFill>
                <a:latin typeface="DM Sans Bold Italics"/>
              </a:rPr>
              <a:t>casigenes, Clostridium algidixylanolyticum sp.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1028700" y="3502474"/>
            <a:ext cx="16609539" cy="6677787"/>
          </a:xfrm>
          <a:prstGeom prst="rect">
            <a:avLst/>
          </a:prstGeom>
        </p:spPr>
        <p:txBody>
          <a:bodyPr lIns="0" tIns="0" rIns="0" bIns="0" rtlCol="0" anchor="t">
            <a:spAutoFit/>
          </a:bodyPr>
          <a:lstStyle/>
          <a:p>
            <a:pPr>
              <a:lnSpc>
                <a:spcPts val="3773"/>
              </a:lnSpc>
            </a:pPr>
            <a:r>
              <a:rPr lang="en-US" sz="3399">
                <a:solidFill>
                  <a:srgbClr val="000000"/>
                </a:solidFill>
                <a:latin typeface="DM Sans Bold"/>
              </a:rPr>
              <a:t>1. Its circulation ceases: the ability to resynthesize ATP (adenosine triphosphate) is lost; lack of ATP causes actin and myosin to combine to form actomyosin, which leads to a stiffening of muscles.</a:t>
            </a:r>
          </a:p>
          <a:p>
            <a:pPr>
              <a:lnSpc>
                <a:spcPts val="3773"/>
              </a:lnSpc>
            </a:pPr>
            <a:endParaRPr lang="en-US" sz="3399">
              <a:solidFill>
                <a:srgbClr val="000000"/>
              </a:solidFill>
              <a:latin typeface="DM Sans Bold"/>
            </a:endParaRPr>
          </a:p>
          <a:p>
            <a:pPr>
              <a:lnSpc>
                <a:spcPts val="3773"/>
              </a:lnSpc>
            </a:pPr>
            <a:r>
              <a:rPr lang="en-US" sz="3399">
                <a:solidFill>
                  <a:srgbClr val="000000"/>
                </a:solidFill>
                <a:latin typeface="DM Sans Bold"/>
              </a:rPr>
              <a:t>2. The oxygen supply falls, resulting in a reduction of the O/R (oxidation–reduction) potential.</a:t>
            </a:r>
          </a:p>
          <a:p>
            <a:pPr>
              <a:lnSpc>
                <a:spcPts val="3773"/>
              </a:lnSpc>
            </a:pPr>
            <a:endParaRPr lang="en-US" sz="3399">
              <a:solidFill>
                <a:srgbClr val="000000"/>
              </a:solidFill>
              <a:latin typeface="DM Sans Bold"/>
            </a:endParaRPr>
          </a:p>
          <a:p>
            <a:pPr>
              <a:lnSpc>
                <a:spcPts val="3773"/>
              </a:lnSpc>
            </a:pPr>
            <a:r>
              <a:rPr lang="en-US" sz="3399">
                <a:solidFill>
                  <a:srgbClr val="000000"/>
                </a:solidFill>
                <a:latin typeface="DM Sans Bold"/>
              </a:rPr>
              <a:t>3. The supply of vitamins and antioxidants ceases, resulting in a slow development of rancidity.</a:t>
            </a:r>
          </a:p>
          <a:p>
            <a:pPr>
              <a:lnSpc>
                <a:spcPts val="3773"/>
              </a:lnSpc>
            </a:pPr>
            <a:endParaRPr lang="en-US" sz="3399">
              <a:solidFill>
                <a:srgbClr val="000000"/>
              </a:solidFill>
              <a:latin typeface="DM Sans Bold"/>
            </a:endParaRPr>
          </a:p>
          <a:p>
            <a:pPr>
              <a:lnSpc>
                <a:spcPts val="3773"/>
              </a:lnSpc>
            </a:pPr>
            <a:r>
              <a:rPr lang="en-US" sz="3399">
                <a:solidFill>
                  <a:srgbClr val="000000"/>
                </a:solidFill>
                <a:latin typeface="DM Sans Bold"/>
              </a:rPr>
              <a:t>4. Nervous and hormonal regulations cease, thereby causing the temperature of the animal to fall and fat to solidify.</a:t>
            </a:r>
          </a:p>
          <a:p>
            <a:pPr>
              <a:lnSpc>
                <a:spcPts val="3773"/>
              </a:lnSpc>
            </a:pPr>
            <a:endParaRPr lang="en-US" sz="3399">
              <a:solidFill>
                <a:srgbClr val="000000"/>
              </a:solidFill>
              <a:latin typeface="DM Sans Bold"/>
            </a:endParaRPr>
          </a:p>
          <a:p>
            <a:pPr>
              <a:lnSpc>
                <a:spcPts val="3773"/>
              </a:lnSpc>
            </a:pPr>
            <a:endParaRPr lang="en-US" sz="3399">
              <a:solidFill>
                <a:srgbClr val="000000"/>
              </a:solidFill>
              <a:latin typeface="DM Sans Bold"/>
            </a:endParaRPr>
          </a:p>
        </p:txBody>
      </p:sp>
      <p:sp>
        <p:nvSpPr>
          <p:cNvPr id="12" name="TextBox 12"/>
          <p:cNvSpPr txBox="1"/>
          <p:nvPr/>
        </p:nvSpPr>
        <p:spPr>
          <a:xfrm>
            <a:off x="679566" y="1019908"/>
            <a:ext cx="13247608"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Biochemical events that lead to rigor mortis</a:t>
            </a:r>
          </a:p>
        </p:txBody>
      </p:sp>
      <p:sp>
        <p:nvSpPr>
          <p:cNvPr id="13" name="TextBox 13"/>
          <p:cNvSpPr txBox="1"/>
          <p:nvPr/>
        </p:nvSpPr>
        <p:spPr>
          <a:xfrm>
            <a:off x="541904" y="1775417"/>
            <a:ext cx="16554431" cy="1468755"/>
          </a:xfrm>
          <a:prstGeom prst="rect">
            <a:avLst/>
          </a:prstGeom>
        </p:spPr>
        <p:txBody>
          <a:bodyPr lIns="0" tIns="0" rIns="0" bIns="0" rtlCol="0" anchor="t">
            <a:spAutoFit/>
          </a:bodyPr>
          <a:lstStyle/>
          <a:p>
            <a:pPr>
              <a:lnSpc>
                <a:spcPts val="3885"/>
              </a:lnSpc>
              <a:spcBef>
                <a:spcPct val="0"/>
              </a:spcBef>
            </a:pPr>
            <a:r>
              <a:rPr lang="en-US" sz="3500">
                <a:solidFill>
                  <a:srgbClr val="000000"/>
                </a:solidFill>
                <a:latin typeface="DM Sans Bold"/>
              </a:rPr>
              <a:t>Upon the slaughter of a well-rested beef animal, a series of events takes place that leads to the production of meat. The following are stages of an animal’s slaughter: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245856" y="1812390"/>
            <a:ext cx="17392384" cy="7154037"/>
          </a:xfrm>
          <a:prstGeom prst="rect">
            <a:avLst/>
          </a:prstGeom>
        </p:spPr>
        <p:txBody>
          <a:bodyPr lIns="0" tIns="0" rIns="0" bIns="0" rtlCol="0" anchor="t">
            <a:spAutoFit/>
          </a:bodyPr>
          <a:lstStyle/>
          <a:p>
            <a:pPr>
              <a:lnSpc>
                <a:spcPts val="3773"/>
              </a:lnSpc>
            </a:pPr>
            <a:r>
              <a:rPr lang="en-US" sz="3399">
                <a:solidFill>
                  <a:srgbClr val="000000"/>
                </a:solidFill>
                <a:latin typeface="DM Sans Bold"/>
              </a:rPr>
              <a:t>5. Respiration ceases, which stops ATP synthesis.</a:t>
            </a:r>
          </a:p>
          <a:p>
            <a:pPr>
              <a:lnSpc>
                <a:spcPts val="3773"/>
              </a:lnSpc>
            </a:pPr>
            <a:endParaRPr lang="en-US" sz="3399">
              <a:solidFill>
                <a:srgbClr val="000000"/>
              </a:solidFill>
              <a:latin typeface="DM Sans Bold"/>
            </a:endParaRPr>
          </a:p>
          <a:p>
            <a:pPr>
              <a:lnSpc>
                <a:spcPts val="3773"/>
              </a:lnSpc>
            </a:pPr>
            <a:r>
              <a:rPr lang="en-US" sz="3399">
                <a:solidFill>
                  <a:srgbClr val="000000"/>
                </a:solidFill>
                <a:latin typeface="DM Sans Bold"/>
              </a:rPr>
              <a:t>6. Glycolysis begins, resulting in the conversion of most glycogen to lactic acid, which depresses pH from about 7.4 to its ultimate level of about 5.6. This pH depression also initiates protein denaturation, liberates and activates cathepsins, and completes rigor mortis. Protein denaturation is accompanied by an exchange of divalent and monovalent cations on the muscle proteins.</a:t>
            </a:r>
          </a:p>
          <a:p>
            <a:pPr>
              <a:lnSpc>
                <a:spcPts val="3773"/>
              </a:lnSpc>
            </a:pPr>
            <a:endParaRPr lang="en-US" sz="3399">
              <a:solidFill>
                <a:srgbClr val="000000"/>
              </a:solidFill>
              <a:latin typeface="DM Sans Bold"/>
            </a:endParaRPr>
          </a:p>
          <a:p>
            <a:pPr>
              <a:lnSpc>
                <a:spcPts val="3773"/>
              </a:lnSpc>
            </a:pPr>
            <a:r>
              <a:rPr lang="en-US" sz="3399">
                <a:solidFill>
                  <a:srgbClr val="000000"/>
                </a:solidFill>
                <a:latin typeface="DM Sans Bold"/>
              </a:rPr>
              <a:t>7. The reticuloendothelial system ceases to scavenge, thus allowing microorganisms to grow-unchecked.</a:t>
            </a:r>
          </a:p>
          <a:p>
            <a:pPr>
              <a:lnSpc>
                <a:spcPts val="3773"/>
              </a:lnSpc>
            </a:pPr>
            <a:endParaRPr lang="en-US" sz="3399">
              <a:solidFill>
                <a:srgbClr val="000000"/>
              </a:solidFill>
              <a:latin typeface="DM Sans Bold"/>
            </a:endParaRPr>
          </a:p>
          <a:p>
            <a:pPr>
              <a:lnSpc>
                <a:spcPts val="3773"/>
              </a:lnSpc>
            </a:pPr>
            <a:r>
              <a:rPr lang="en-US" sz="3399">
                <a:solidFill>
                  <a:srgbClr val="000000"/>
                </a:solidFill>
                <a:latin typeface="DM Sans Bold"/>
              </a:rPr>
              <a:t>8. Various metabolites accumulate that also aid protein denaturation.</a:t>
            </a:r>
          </a:p>
          <a:p>
            <a:pPr>
              <a:lnSpc>
                <a:spcPts val="3773"/>
              </a:lnSpc>
            </a:pPr>
            <a:endParaRPr lang="en-US" sz="3399">
              <a:solidFill>
                <a:srgbClr val="000000"/>
              </a:solidFill>
              <a:latin typeface="DM Sans Bold"/>
            </a:endParaRPr>
          </a:p>
          <a:p>
            <a:pPr>
              <a:lnSpc>
                <a:spcPts val="3773"/>
              </a:lnSpc>
            </a:pPr>
            <a:endParaRPr lang="en-US" sz="3399">
              <a:solidFill>
                <a:srgbClr val="000000"/>
              </a:solidFill>
              <a:latin typeface="DM Sans Bold"/>
            </a:endParaRPr>
          </a:p>
          <a:p>
            <a:pPr>
              <a:lnSpc>
                <a:spcPts val="3773"/>
              </a:lnSpc>
            </a:pPr>
            <a:endParaRPr lang="en-US" sz="3399">
              <a:solidFill>
                <a:srgbClr val="000000"/>
              </a:solidFill>
              <a:latin typeface="DM Sans Bold"/>
            </a:endParaRPr>
          </a:p>
        </p:txBody>
      </p:sp>
      <p:sp>
        <p:nvSpPr>
          <p:cNvPr id="12" name="TextBox 12"/>
          <p:cNvSpPr txBox="1"/>
          <p:nvPr/>
        </p:nvSpPr>
        <p:spPr>
          <a:xfrm>
            <a:off x="679566" y="1019908"/>
            <a:ext cx="13247608"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Biochemical events that lead to rigor mortis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253317" y="1654288"/>
            <a:ext cx="16452039" cy="3344037"/>
          </a:xfrm>
          <a:prstGeom prst="rect">
            <a:avLst/>
          </a:prstGeom>
        </p:spPr>
        <p:txBody>
          <a:bodyPr lIns="0" tIns="0" rIns="0" bIns="0" rtlCol="0" anchor="t">
            <a:spAutoFit/>
          </a:bodyPr>
          <a:lstStyle/>
          <a:p>
            <a:pPr marL="734059" lvl="1" indent="-367030">
              <a:lnSpc>
                <a:spcPts val="3773"/>
              </a:lnSpc>
              <a:buFont typeface="Arial"/>
              <a:buChar char="•"/>
            </a:pPr>
            <a:r>
              <a:rPr lang="en-US" sz="3399">
                <a:solidFill>
                  <a:srgbClr val="000000"/>
                </a:solidFill>
                <a:latin typeface="DM Sans Bold"/>
              </a:rPr>
              <a:t>Meats are primarily composed of protein and fats, with water content ranging from 71-76%. Good sanitation practices are essential for producing high-quality meats after slaughter. The number of spoilage organisms on meat is crucial for shelf life. Beef carcasses can contain 101-107 cfu/cm2, mostly psychrotrophic bacteria. Chopping and grinding meats can increase the microbial load, as more surface area is exposed and more water and nutrients become available.</a:t>
            </a:r>
          </a:p>
        </p:txBody>
      </p:sp>
      <p:sp>
        <p:nvSpPr>
          <p:cNvPr id="12" name="TextBox 12"/>
          <p:cNvSpPr txBox="1"/>
          <p:nvPr/>
        </p:nvSpPr>
        <p:spPr>
          <a:xfrm>
            <a:off x="541904" y="849493"/>
            <a:ext cx="5057181"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of fresh meat</a:t>
            </a:r>
          </a:p>
        </p:txBody>
      </p:sp>
      <p:sp>
        <p:nvSpPr>
          <p:cNvPr id="13" name="TextBox 13"/>
          <p:cNvSpPr txBox="1"/>
          <p:nvPr/>
        </p:nvSpPr>
        <p:spPr>
          <a:xfrm>
            <a:off x="541904" y="5377574"/>
            <a:ext cx="15874864"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Spoialage under anerobic condition.</a:t>
            </a:r>
          </a:p>
        </p:txBody>
      </p:sp>
      <p:sp>
        <p:nvSpPr>
          <p:cNvPr id="14" name="TextBox 14"/>
          <p:cNvSpPr txBox="1"/>
          <p:nvPr/>
        </p:nvSpPr>
        <p:spPr>
          <a:xfrm>
            <a:off x="1083809" y="6074236"/>
            <a:ext cx="16830062" cy="2926080"/>
          </a:xfrm>
          <a:prstGeom prst="rect">
            <a:avLst/>
          </a:prstGeom>
        </p:spPr>
        <p:txBody>
          <a:bodyPr lIns="0" tIns="0" rIns="0" bIns="0" rtlCol="0" anchor="t">
            <a:spAutoFit/>
          </a:bodyPr>
          <a:lstStyle/>
          <a:p>
            <a:pPr>
              <a:lnSpc>
                <a:spcPts val="3885"/>
              </a:lnSpc>
            </a:pPr>
            <a:r>
              <a:rPr lang="en-US" sz="3500">
                <a:solidFill>
                  <a:srgbClr val="000000"/>
                </a:solidFill>
                <a:latin typeface="DM Sans Bold Italics"/>
              </a:rPr>
              <a:t>   i) Souring is caused by production of formic, acetic, butyric, lactic, succinic and propionic acid.</a:t>
            </a:r>
          </a:p>
          <a:p>
            <a:pPr>
              <a:lnSpc>
                <a:spcPts val="3885"/>
              </a:lnSpc>
            </a:pPr>
            <a:endParaRPr lang="en-US" sz="3500">
              <a:solidFill>
                <a:srgbClr val="000000"/>
              </a:solidFill>
              <a:latin typeface="DM Sans Bold Italics"/>
            </a:endParaRPr>
          </a:p>
          <a:p>
            <a:pPr>
              <a:lnSpc>
                <a:spcPts val="3885"/>
              </a:lnSpc>
            </a:pPr>
            <a:r>
              <a:rPr lang="en-US" sz="3500">
                <a:solidFill>
                  <a:srgbClr val="000000"/>
                </a:solidFill>
                <a:latin typeface="DM Sans"/>
              </a:rPr>
              <a:t>   </a:t>
            </a:r>
            <a:r>
              <a:rPr lang="en-US" sz="3500">
                <a:solidFill>
                  <a:srgbClr val="000000"/>
                </a:solidFill>
                <a:latin typeface="DM Sans Bold Italics"/>
              </a:rPr>
              <a:t>ii) Putrefaction. It is caused by decomposition of proteins under anaerobic condition by Clostridium species. The foul smell is due to production of hydrogen sulphide, mercaptans, indol, scatol, ammonia and amines.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3" name="AutoShape 3"/>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4" name="AutoShape 4"/>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5" name="Freeform 5"/>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1117126" y="1470052"/>
            <a:ext cx="15580768" cy="8596532"/>
          </a:xfrm>
          <a:prstGeom prst="rect">
            <a:avLst/>
          </a:prstGeom>
        </p:spPr>
        <p:txBody>
          <a:bodyPr lIns="0" tIns="0" rIns="0" bIns="0" rtlCol="0" anchor="t">
            <a:spAutoFit/>
          </a:bodyPr>
          <a:lstStyle/>
          <a:p>
            <a:pPr>
              <a:lnSpc>
                <a:spcPts val="3258"/>
              </a:lnSpc>
            </a:pPr>
            <a:r>
              <a:rPr lang="en-US" sz="2935" dirty="0">
                <a:solidFill>
                  <a:srgbClr val="000000"/>
                </a:solidFill>
                <a:latin typeface="DM Sans Bold"/>
              </a:rPr>
              <a:t>1.) Surface slime, caused by </a:t>
            </a:r>
            <a:r>
              <a:rPr lang="en-US" sz="2935" dirty="0">
                <a:solidFill>
                  <a:srgbClr val="000000"/>
                </a:solidFill>
                <a:latin typeface="DM Sans Bold Italics"/>
              </a:rPr>
              <a:t>Pseudomonas, </a:t>
            </a:r>
            <a:r>
              <a:rPr lang="en-US" sz="2935" dirty="0" err="1">
                <a:solidFill>
                  <a:srgbClr val="000000"/>
                </a:solidFill>
                <a:latin typeface="DM Sans Bold Italics"/>
              </a:rPr>
              <a:t>acinetobacter</a:t>
            </a:r>
            <a:r>
              <a:rPr lang="en-US" sz="2935" dirty="0">
                <a:solidFill>
                  <a:srgbClr val="000000"/>
                </a:solidFill>
                <a:latin typeface="DM Sans Bold Italics"/>
              </a:rPr>
              <a:t>, Moraxella ,</a:t>
            </a:r>
            <a:r>
              <a:rPr lang="en-US" sz="2935" dirty="0" err="1">
                <a:solidFill>
                  <a:srgbClr val="000000"/>
                </a:solidFill>
                <a:latin typeface="DM Sans Bold Italics"/>
              </a:rPr>
              <a:t>alcaligenes</a:t>
            </a:r>
            <a:r>
              <a:rPr lang="en-US" sz="2935" dirty="0">
                <a:solidFill>
                  <a:srgbClr val="000000"/>
                </a:solidFill>
                <a:latin typeface="DM Sans Bold Italics"/>
              </a:rPr>
              <a:t> ,Streptococcus, </a:t>
            </a:r>
            <a:r>
              <a:rPr lang="en-US" sz="2935" dirty="0" err="1">
                <a:solidFill>
                  <a:srgbClr val="000000"/>
                </a:solidFill>
                <a:latin typeface="DM Sans Bold Italics"/>
              </a:rPr>
              <a:t>Leuconostuoc</a:t>
            </a:r>
            <a:r>
              <a:rPr lang="en-US" sz="2935" dirty="0">
                <a:solidFill>
                  <a:srgbClr val="000000"/>
                </a:solidFill>
                <a:latin typeface="DM Sans Bold Italics"/>
              </a:rPr>
              <a:t>, Bacillus </a:t>
            </a:r>
            <a:r>
              <a:rPr lang="en-US" sz="2935" dirty="0">
                <a:solidFill>
                  <a:srgbClr val="000000"/>
                </a:solidFill>
                <a:latin typeface="DM Sans Bold"/>
              </a:rPr>
              <a:t>and</a:t>
            </a:r>
            <a:r>
              <a:rPr lang="en-US" sz="2935" dirty="0">
                <a:solidFill>
                  <a:srgbClr val="000000"/>
                </a:solidFill>
                <a:latin typeface="DM Sans Bold Italics"/>
              </a:rPr>
              <a:t> Micrococcus.</a:t>
            </a:r>
          </a:p>
          <a:p>
            <a:pPr>
              <a:lnSpc>
                <a:spcPts val="3258"/>
              </a:lnSpc>
            </a:pPr>
            <a:endParaRPr lang="en-US" sz="2935" dirty="0">
              <a:solidFill>
                <a:srgbClr val="000000"/>
              </a:solidFill>
              <a:latin typeface="DM Sans Bold Italics"/>
            </a:endParaRPr>
          </a:p>
          <a:p>
            <a:pPr>
              <a:lnSpc>
                <a:spcPts val="3258"/>
              </a:lnSpc>
            </a:pPr>
            <a:r>
              <a:rPr lang="en-US" sz="2935" dirty="0">
                <a:solidFill>
                  <a:srgbClr val="000000"/>
                </a:solidFill>
                <a:latin typeface="DM Sans Bold"/>
              </a:rPr>
              <a:t>2.) Change in </a:t>
            </a:r>
            <a:r>
              <a:rPr lang="en-US" sz="2935" dirty="0" err="1">
                <a:solidFill>
                  <a:srgbClr val="000000"/>
                </a:solidFill>
                <a:latin typeface="DM Sans Bold"/>
              </a:rPr>
              <a:t>colour</a:t>
            </a:r>
            <a:r>
              <a:rPr lang="en-US" sz="2935" dirty="0">
                <a:solidFill>
                  <a:srgbClr val="000000"/>
                </a:solidFill>
                <a:latin typeface="DM Sans Bold"/>
              </a:rPr>
              <a:t> of meat pigment. The red </a:t>
            </a:r>
            <a:r>
              <a:rPr lang="en-US" sz="2935" dirty="0" err="1">
                <a:solidFill>
                  <a:srgbClr val="000000"/>
                </a:solidFill>
                <a:latin typeface="DM Sans Bold"/>
              </a:rPr>
              <a:t>colour</a:t>
            </a:r>
            <a:r>
              <a:rPr lang="en-US" sz="2935" dirty="0">
                <a:solidFill>
                  <a:srgbClr val="000000"/>
                </a:solidFill>
                <a:latin typeface="DM Sans Bold"/>
              </a:rPr>
              <a:t> of meat may be changed to shades of green, brown or grey by </a:t>
            </a:r>
            <a:r>
              <a:rPr lang="en-US" sz="2935" dirty="0" err="1">
                <a:solidFill>
                  <a:srgbClr val="000000"/>
                </a:solidFill>
                <a:latin typeface="DM Sans Bold Italics"/>
              </a:rPr>
              <a:t>Lactobacillusand</a:t>
            </a:r>
            <a:r>
              <a:rPr lang="en-US" sz="2935" dirty="0">
                <a:solidFill>
                  <a:srgbClr val="000000"/>
                </a:solidFill>
                <a:latin typeface="DM Sans Bold Italics"/>
              </a:rPr>
              <a:t> </a:t>
            </a:r>
            <a:r>
              <a:rPr lang="en-US" sz="2935" dirty="0" err="1">
                <a:solidFill>
                  <a:srgbClr val="000000"/>
                </a:solidFill>
                <a:latin typeface="DM Sans Bold Italics"/>
              </a:rPr>
              <a:t>Leconostocs</a:t>
            </a:r>
            <a:r>
              <a:rPr lang="en-US" sz="2935" dirty="0">
                <a:solidFill>
                  <a:srgbClr val="000000"/>
                </a:solidFill>
                <a:latin typeface="DM Sans Bold Italics"/>
              </a:rPr>
              <a:t> spp</a:t>
            </a:r>
            <a:r>
              <a:rPr lang="en-US" sz="2935" dirty="0">
                <a:solidFill>
                  <a:srgbClr val="000000"/>
                </a:solidFill>
                <a:latin typeface="DM Sans Bold"/>
              </a:rPr>
              <a:t>.</a:t>
            </a:r>
          </a:p>
          <a:p>
            <a:pPr>
              <a:lnSpc>
                <a:spcPts val="3258"/>
              </a:lnSpc>
            </a:pPr>
            <a:endParaRPr lang="en-US" sz="2935" dirty="0">
              <a:solidFill>
                <a:srgbClr val="000000"/>
              </a:solidFill>
              <a:latin typeface="DM Sans Bold"/>
            </a:endParaRPr>
          </a:p>
          <a:p>
            <a:pPr>
              <a:lnSpc>
                <a:spcPts val="3258"/>
              </a:lnSpc>
            </a:pPr>
            <a:r>
              <a:rPr lang="en-US" sz="2935" dirty="0">
                <a:solidFill>
                  <a:srgbClr val="000000"/>
                </a:solidFill>
                <a:latin typeface="DM Sans Bold"/>
              </a:rPr>
              <a:t>3.) Changes in fat. The unsaturated fat in meat gets oxidized by </a:t>
            </a:r>
            <a:r>
              <a:rPr lang="en-US" sz="2935" dirty="0" err="1">
                <a:solidFill>
                  <a:srgbClr val="000000"/>
                </a:solidFill>
                <a:latin typeface="DM Sans Bold"/>
              </a:rPr>
              <a:t>lypolitic</a:t>
            </a:r>
            <a:r>
              <a:rPr lang="en-US" sz="2935" dirty="0">
                <a:solidFill>
                  <a:srgbClr val="000000"/>
                </a:solidFill>
                <a:latin typeface="DM Sans Bold"/>
              </a:rPr>
              <a:t> bacteria which produce off </a:t>
            </a:r>
            <a:r>
              <a:rPr lang="en-US" sz="2935" dirty="0" err="1">
                <a:solidFill>
                  <a:srgbClr val="000000"/>
                </a:solidFill>
                <a:latin typeface="DM Sans Bold"/>
              </a:rPr>
              <a:t>odours</a:t>
            </a:r>
            <a:r>
              <a:rPr lang="en-US" sz="2935" dirty="0">
                <a:solidFill>
                  <a:srgbClr val="000000"/>
                </a:solidFill>
                <a:latin typeface="DM Sans Bold"/>
              </a:rPr>
              <a:t> due to hydrolysis of fats and production of aldehydes and acids. This type of spoilage is caused by </a:t>
            </a:r>
            <a:r>
              <a:rPr lang="en-US" sz="2935" dirty="0" err="1">
                <a:solidFill>
                  <a:srgbClr val="000000"/>
                </a:solidFill>
                <a:latin typeface="DM Sans Bold"/>
              </a:rPr>
              <a:t>lypolitic</a:t>
            </a:r>
            <a:r>
              <a:rPr lang="en-US" sz="2935" dirty="0">
                <a:solidFill>
                  <a:srgbClr val="000000"/>
                </a:solidFill>
                <a:latin typeface="DM Sans Bold"/>
              </a:rPr>
              <a:t> </a:t>
            </a:r>
            <a:r>
              <a:rPr lang="en-US" sz="2935" dirty="0">
                <a:solidFill>
                  <a:srgbClr val="000000"/>
                </a:solidFill>
                <a:latin typeface="DM Sans Bold Italics"/>
              </a:rPr>
              <a:t>Pseudomonas</a:t>
            </a:r>
            <a:r>
              <a:rPr lang="en-US" sz="2935" dirty="0">
                <a:solidFill>
                  <a:srgbClr val="000000"/>
                </a:solidFill>
                <a:latin typeface="DM Sans Bold"/>
              </a:rPr>
              <a:t>, </a:t>
            </a:r>
            <a:r>
              <a:rPr lang="en-US" sz="2935" dirty="0" err="1">
                <a:solidFill>
                  <a:srgbClr val="000000"/>
                </a:solidFill>
                <a:latin typeface="DM Sans Bold Italics"/>
              </a:rPr>
              <a:t>Achromobacter</a:t>
            </a:r>
            <a:r>
              <a:rPr lang="en-US" sz="2935" dirty="0">
                <a:solidFill>
                  <a:srgbClr val="000000"/>
                </a:solidFill>
                <a:latin typeface="DM Sans Bold"/>
              </a:rPr>
              <a:t> and </a:t>
            </a:r>
            <a:r>
              <a:rPr lang="en-US" sz="2935" dirty="0">
                <a:solidFill>
                  <a:srgbClr val="000000"/>
                </a:solidFill>
                <a:latin typeface="DM Sans Bold Italics"/>
              </a:rPr>
              <a:t>yeast</a:t>
            </a:r>
            <a:r>
              <a:rPr lang="en-US" sz="2935" dirty="0">
                <a:solidFill>
                  <a:srgbClr val="000000"/>
                </a:solidFill>
                <a:latin typeface="DM Sans Bold"/>
              </a:rPr>
              <a:t>.</a:t>
            </a:r>
          </a:p>
          <a:p>
            <a:pPr>
              <a:lnSpc>
                <a:spcPts val="3258"/>
              </a:lnSpc>
            </a:pPr>
            <a:endParaRPr lang="en-US" sz="2935" dirty="0">
              <a:solidFill>
                <a:srgbClr val="000000"/>
              </a:solidFill>
              <a:latin typeface="DM Sans Bold"/>
            </a:endParaRPr>
          </a:p>
          <a:p>
            <a:pPr>
              <a:lnSpc>
                <a:spcPts val="3258"/>
              </a:lnSpc>
            </a:pPr>
            <a:r>
              <a:rPr lang="en-US" sz="2935" dirty="0">
                <a:solidFill>
                  <a:srgbClr val="000000"/>
                </a:solidFill>
                <a:latin typeface="DM Sans Bold"/>
              </a:rPr>
              <a:t> 4.) Surface color change. The red pigment producing bacteria, </a:t>
            </a:r>
            <a:r>
              <a:rPr lang="en-US" sz="2935" dirty="0" err="1">
                <a:solidFill>
                  <a:srgbClr val="000000"/>
                </a:solidFill>
                <a:latin typeface="DM Sans Bold Italics"/>
              </a:rPr>
              <a:t>Serratia</a:t>
            </a:r>
            <a:r>
              <a:rPr lang="en-US" sz="2935" dirty="0">
                <a:solidFill>
                  <a:srgbClr val="000000"/>
                </a:solidFill>
                <a:latin typeface="DM Sans Bold Italics"/>
              </a:rPr>
              <a:t> </a:t>
            </a:r>
            <a:r>
              <a:rPr lang="en-US" sz="2935" dirty="0" err="1">
                <a:solidFill>
                  <a:srgbClr val="000000"/>
                </a:solidFill>
                <a:latin typeface="DM Sans Bold Italics"/>
              </a:rPr>
              <a:t>marcescens</a:t>
            </a:r>
            <a:r>
              <a:rPr lang="en-US" sz="2935" dirty="0">
                <a:solidFill>
                  <a:srgbClr val="000000"/>
                </a:solidFill>
                <a:latin typeface="DM Sans Bold"/>
              </a:rPr>
              <a:t>, caused red spots on meat. Blue color surface is caused by </a:t>
            </a:r>
            <a:r>
              <a:rPr lang="en-US" sz="2935" dirty="0">
                <a:solidFill>
                  <a:srgbClr val="000000"/>
                </a:solidFill>
                <a:latin typeface="DM Sans Bold Italics"/>
              </a:rPr>
              <a:t>Pseudomonas </a:t>
            </a:r>
            <a:r>
              <a:rPr lang="en-US" sz="2935" dirty="0" err="1">
                <a:solidFill>
                  <a:srgbClr val="000000"/>
                </a:solidFill>
                <a:latin typeface="DM Sans Bold Italics"/>
              </a:rPr>
              <a:t>syncyanea</a:t>
            </a:r>
            <a:r>
              <a:rPr lang="en-US" sz="2935" dirty="0">
                <a:solidFill>
                  <a:srgbClr val="000000"/>
                </a:solidFill>
                <a:latin typeface="DM Sans Bold"/>
              </a:rPr>
              <a:t> and yellow color is caused by</a:t>
            </a:r>
            <a:r>
              <a:rPr lang="en-US" sz="2935" dirty="0">
                <a:solidFill>
                  <a:srgbClr val="000000"/>
                </a:solidFill>
                <a:latin typeface="DM Sans Bold Italics"/>
              </a:rPr>
              <a:t> Micrococcus </a:t>
            </a:r>
            <a:r>
              <a:rPr lang="en-US" sz="2935" dirty="0">
                <a:solidFill>
                  <a:srgbClr val="000000"/>
                </a:solidFill>
                <a:latin typeface="DM Sans Bold"/>
              </a:rPr>
              <a:t>species.</a:t>
            </a:r>
          </a:p>
          <a:p>
            <a:pPr>
              <a:lnSpc>
                <a:spcPts val="3258"/>
              </a:lnSpc>
            </a:pPr>
            <a:endParaRPr lang="en-US" sz="2935" dirty="0">
              <a:solidFill>
                <a:srgbClr val="000000"/>
              </a:solidFill>
              <a:latin typeface="DM Sans Bold"/>
            </a:endParaRPr>
          </a:p>
          <a:p>
            <a:pPr>
              <a:lnSpc>
                <a:spcPts val="3258"/>
              </a:lnSpc>
            </a:pPr>
            <a:r>
              <a:rPr lang="en-US" sz="2935" dirty="0">
                <a:solidFill>
                  <a:srgbClr val="000000"/>
                </a:solidFill>
                <a:latin typeface="DM Sans Bold"/>
              </a:rPr>
              <a:t>5.) Off odor and off taste. Volatile acid like formic, acetic, butyric and propionic acid produce sour odor and </a:t>
            </a:r>
            <a:r>
              <a:rPr lang="en-US" sz="2935" dirty="0" err="1">
                <a:solidFill>
                  <a:srgbClr val="000000"/>
                </a:solidFill>
                <a:latin typeface="DM Sans Bold"/>
              </a:rPr>
              <a:t>Actinomycetes</a:t>
            </a:r>
            <a:r>
              <a:rPr lang="en-US" sz="2935" dirty="0">
                <a:solidFill>
                  <a:srgbClr val="000000"/>
                </a:solidFill>
                <a:latin typeface="DM Sans Bold"/>
              </a:rPr>
              <a:t> produce musty or earthy flavor. Yeast also cause sliminess discoloration and off odor and taste defects.</a:t>
            </a:r>
          </a:p>
          <a:p>
            <a:pPr>
              <a:lnSpc>
                <a:spcPts val="3258"/>
              </a:lnSpc>
            </a:pPr>
            <a:endParaRPr lang="en-US" sz="2935" dirty="0">
              <a:solidFill>
                <a:srgbClr val="000000"/>
              </a:solidFill>
              <a:latin typeface="DM Sans Bold"/>
            </a:endParaRPr>
          </a:p>
          <a:p>
            <a:pPr>
              <a:lnSpc>
                <a:spcPts val="3258"/>
              </a:lnSpc>
            </a:pPr>
            <a:r>
              <a:rPr lang="en-US" sz="2935" dirty="0">
                <a:solidFill>
                  <a:srgbClr val="000000"/>
                </a:solidFill>
                <a:latin typeface="DM Sans Bold"/>
              </a:rPr>
              <a:t>6.) Aerobic mold also cause spoilage in meat. These are stickiness, whiskers, black-spot, white-spot, green patches off odor and off taste.</a:t>
            </a:r>
          </a:p>
        </p:txBody>
      </p:sp>
      <p:sp>
        <p:nvSpPr>
          <p:cNvPr id="7" name="Freeform 7"/>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541904" y="849493"/>
            <a:ext cx="8815368" cy="497207"/>
          </a:xfrm>
          <a:prstGeom prst="rect">
            <a:avLst/>
          </a:prstGeom>
        </p:spPr>
        <p:txBody>
          <a:bodyPr lIns="0" tIns="0" rIns="0" bIns="0" rtlCol="0" anchor="t">
            <a:spAutoFit/>
          </a:bodyPr>
          <a:lstStyle/>
          <a:p>
            <a:pPr>
              <a:lnSpc>
                <a:spcPts val="3885"/>
              </a:lnSpc>
              <a:spcBef>
                <a:spcPct val="0"/>
              </a:spcBef>
            </a:pPr>
            <a:r>
              <a:rPr lang="en-US" sz="3500">
                <a:solidFill>
                  <a:srgbClr val="FF3131"/>
                </a:solidFill>
                <a:latin typeface="DM Sans Bold"/>
              </a:rPr>
              <a:t>Spoilage under aerobic condition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1183</Words>
  <Application>Microsoft Office PowerPoint</Application>
  <PresentationFormat>Custom</PresentationFormat>
  <Paragraphs>70</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DM Sans</vt:lpstr>
      <vt:lpstr>Poppins Bold</vt:lpstr>
      <vt:lpstr>Calibri</vt:lpstr>
      <vt:lpstr>DM Sans Bold Italics</vt:lpstr>
      <vt:lpstr>Questrial</vt:lpstr>
      <vt:lpstr>TT Chocolates Bold</vt:lpstr>
      <vt:lpstr>DM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dc:title>
  <dc:creator>saadmahdi saadmahdi</dc:creator>
  <cp:lastModifiedBy>saadmahdi saadmahdi</cp:lastModifiedBy>
  <cp:revision>5</cp:revision>
  <dcterms:created xsi:type="dcterms:W3CDTF">2006-08-16T00:00:00Z</dcterms:created>
  <dcterms:modified xsi:type="dcterms:W3CDTF">2024-03-20T12:18:23Z</dcterms:modified>
  <dc:identifier>DAFziakI2Ww</dc:identifier>
</cp:coreProperties>
</file>